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7" r:id="rId2"/>
    <p:sldId id="258" r:id="rId3"/>
    <p:sldId id="260" r:id="rId4"/>
    <p:sldId id="263" r:id="rId5"/>
    <p:sldId id="265" r:id="rId6"/>
    <p:sldId id="264" r:id="rId7"/>
    <p:sldId id="261" r:id="rId8"/>
    <p:sldId id="269" r:id="rId9"/>
    <p:sldId id="266" r:id="rId10"/>
    <p:sldId id="268"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597" userDrawn="1">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5C1CEEB-F162-4C38-BA35-15C2517B2B80}">
  <a:tblStyle styleId="{05C1CEEB-F162-4C38-BA35-15C2517B2B8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26"/>
      </p:cViewPr>
      <p:guideLst>
        <p:guide orient="horz" pos="1597"/>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789bcf4777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789bcf4777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789bcf4777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789bcf4777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789bcf4777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789bcf4777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789bcf4777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2789bcf4777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2789bcf4777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2789bcf4777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789bcf4777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789bcf4777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789bcf4777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789bcf4777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789bcf4777_0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2789bcf4777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chulministerium.nrw/sites/default/files/documents/Merkblatt-zum-Auslandsaufenthal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mailto:h.stein@moltke.d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pic>
        <p:nvPicPr>
          <p:cNvPr id="59" name="Google Shape;59;p14"/>
          <p:cNvPicPr preferRelativeResize="0"/>
          <p:nvPr/>
        </p:nvPicPr>
        <p:blipFill rotWithShape="1">
          <a:blip r:embed="rId3">
            <a:alphaModFix/>
          </a:blip>
          <a:srcRect t="7156" b="7853"/>
          <a:stretch/>
        </p:blipFill>
        <p:spPr>
          <a:xfrm>
            <a:off x="-10725" y="-42275"/>
            <a:ext cx="9154724" cy="5185649"/>
          </a:xfrm>
          <a:prstGeom prst="rect">
            <a:avLst/>
          </a:prstGeom>
          <a:noFill/>
          <a:ln>
            <a:noFill/>
          </a:ln>
        </p:spPr>
      </p:pic>
      <p:sp>
        <p:nvSpPr>
          <p:cNvPr id="60" name="Google Shape;60;p14"/>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4"/>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62" name="Google Shape;62;p14"/>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63" name="Google Shape;63;p14"/>
          <p:cNvSpPr txBox="1"/>
          <p:nvPr/>
        </p:nvSpPr>
        <p:spPr>
          <a:xfrm>
            <a:off x="8321040" y="4732974"/>
            <a:ext cx="706910" cy="41052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1/9</a:t>
            </a:r>
            <a:endParaRPr b="1" dirty="0">
              <a:solidFill>
                <a:schemeClr val="lt1"/>
              </a:solidFill>
            </a:endParaRPr>
          </a:p>
        </p:txBody>
      </p:sp>
      <p:sp>
        <p:nvSpPr>
          <p:cNvPr id="64" name="Google Shape;64;p14"/>
          <p:cNvSpPr/>
          <p:nvPr/>
        </p:nvSpPr>
        <p:spPr>
          <a:xfrm>
            <a:off x="1144200" y="1000550"/>
            <a:ext cx="6855600" cy="796200"/>
          </a:xfrm>
          <a:prstGeom prst="rect">
            <a:avLst/>
          </a:prstGeom>
          <a:solidFill>
            <a:srgbClr val="F9EFE1"/>
          </a:solidFill>
          <a:ln w="9525" cap="flat" cmpd="sng">
            <a:solidFill>
              <a:srgbClr val="D5C1A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4"/>
          <p:cNvSpPr txBox="1"/>
          <p:nvPr/>
        </p:nvSpPr>
        <p:spPr>
          <a:xfrm>
            <a:off x="1087900" y="1056950"/>
            <a:ext cx="7038300" cy="68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3000" b="1">
                <a:solidFill>
                  <a:srgbClr val="980000"/>
                </a:solidFill>
              </a:rPr>
              <a:t>Auslandsaufenthalte in der Oberstufe</a:t>
            </a:r>
            <a:endParaRPr sz="3000" b="1">
              <a:solidFill>
                <a:srgbClr val="98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Google Shape;154;p23"/>
          <p:cNvSpPr txBox="1">
            <a:spLocks noGrp="1"/>
          </p:cNvSpPr>
          <p:nvPr>
            <p:ph type="title"/>
          </p:nvPr>
        </p:nvSpPr>
        <p:spPr>
          <a:xfrm>
            <a:off x="401674" y="435132"/>
            <a:ext cx="8521700" cy="841375"/>
          </a:xfrm>
          <a:prstGeom prst="rect">
            <a:avLst/>
          </a:prstGeom>
          <a:noFill/>
          <a:ln>
            <a:noFill/>
          </a:ln>
        </p:spPr>
        <p:txBody>
          <a:bodyPr spcFirstLastPara="1" wrap="square" lIns="91425" tIns="91425" rIns="91425" bIns="91425" anchor="t" anchorCtr="0">
            <a:noAutofit/>
          </a:bodyPr>
          <a:lstStyle/>
          <a:p>
            <a:pPr marL="0" lvl="0" indent="0" algn="l" rtl="0">
              <a:spcBef>
                <a:spcPts val="560"/>
              </a:spcBef>
              <a:spcAft>
                <a:spcPts val="0"/>
              </a:spcAft>
              <a:buNone/>
            </a:pPr>
            <a:r>
              <a:rPr lang="de" sz="1700" dirty="0"/>
              <a:t>Informationen vom Schulministerium: </a:t>
            </a:r>
            <a:r>
              <a:rPr lang="de" sz="1700" u="sng" dirty="0">
                <a:solidFill>
                  <a:srgbClr val="0000FF"/>
                </a:solidFill>
                <a:latin typeface="Verdana"/>
                <a:ea typeface="Verdana"/>
                <a:cs typeface="Verdana"/>
                <a:sym typeface="Verdana"/>
                <a:hlinkClick r:id="rId2">
                  <a:extLst>
                    <a:ext uri="{A12FA001-AC4F-418D-AE19-62706E023703}">
                      <ahyp:hlinkClr xmlns:ahyp="http://schemas.microsoft.com/office/drawing/2018/hyperlinkcolor" val="tx"/>
                    </a:ext>
                  </a:extLst>
                </a:hlinkClick>
              </a:rPr>
              <a:t>Merkblatt zum Auslandsaufenthalt</a:t>
            </a:r>
            <a:endParaRPr sz="1700" dirty="0">
              <a:solidFill>
                <a:srgbClr val="0000FF"/>
              </a:solidFill>
            </a:endParaRPr>
          </a:p>
          <a:p>
            <a:pPr marL="0" lvl="0" indent="0" algn="l" rtl="0">
              <a:spcBef>
                <a:spcPts val="0"/>
              </a:spcBef>
              <a:spcAft>
                <a:spcPts val="0"/>
              </a:spcAft>
              <a:buNone/>
            </a:pPr>
            <a:endParaRPr sz="1700" dirty="0">
              <a:solidFill>
                <a:srgbClr val="980000"/>
              </a:solidFill>
            </a:endParaRPr>
          </a:p>
          <a:p>
            <a:pPr marL="0" lvl="0" indent="0" algn="l" rtl="0">
              <a:spcBef>
                <a:spcPts val="0"/>
              </a:spcBef>
              <a:spcAft>
                <a:spcPts val="0"/>
              </a:spcAft>
              <a:buNone/>
            </a:pPr>
            <a:endParaRPr sz="1700" dirty="0">
              <a:solidFill>
                <a:srgbClr val="980000"/>
              </a:solidFill>
            </a:endParaRPr>
          </a:p>
          <a:p>
            <a:pPr marL="0" lvl="0" indent="0" algn="l" rtl="0">
              <a:spcBef>
                <a:spcPts val="0"/>
              </a:spcBef>
              <a:spcAft>
                <a:spcPts val="0"/>
              </a:spcAft>
              <a:buNone/>
            </a:pPr>
            <a:endParaRPr sz="1700" dirty="0">
              <a:solidFill>
                <a:srgbClr val="980000"/>
              </a:solidFill>
            </a:endParaRPr>
          </a:p>
          <a:p>
            <a:pPr marL="0" lvl="0" indent="0" algn="l" rtl="0">
              <a:spcBef>
                <a:spcPts val="560"/>
              </a:spcBef>
              <a:spcAft>
                <a:spcPts val="0"/>
              </a:spcAft>
              <a:buClr>
                <a:schemeClr val="dk1"/>
              </a:buClr>
              <a:buSzPts val="2800"/>
              <a:buFont typeface="Arial"/>
              <a:buNone/>
            </a:pPr>
            <a:endParaRPr sz="1700" dirty="0"/>
          </a:p>
        </p:txBody>
      </p:sp>
      <p:pic>
        <p:nvPicPr>
          <p:cNvPr id="4" name="Grafik 3" descr="Ein Bild, das Muster, nähen enthält.">
            <a:extLst>
              <a:ext uri="{FF2B5EF4-FFF2-40B4-BE49-F238E27FC236}">
                <a16:creationId xmlns:a16="http://schemas.microsoft.com/office/drawing/2014/main" id="{6EF6DE21-BCDE-E9E6-79DD-DAC97FB83A20}"/>
              </a:ext>
            </a:extLst>
          </p:cNvPr>
          <p:cNvPicPr>
            <a:picLocks noChangeAspect="1"/>
          </p:cNvPicPr>
          <p:nvPr/>
        </p:nvPicPr>
        <p:blipFill>
          <a:blip r:embed="rId3"/>
          <a:stretch>
            <a:fillRect/>
          </a:stretch>
        </p:blipFill>
        <p:spPr>
          <a:xfrm>
            <a:off x="2762823" y="1090015"/>
            <a:ext cx="3618353" cy="3618353"/>
          </a:xfrm>
          <a:prstGeom prst="rect">
            <a:avLst/>
          </a:prstGeom>
        </p:spPr>
      </p:pic>
    </p:spTree>
    <p:extLst>
      <p:ext uri="{BB962C8B-B14F-4D97-AF65-F5344CB8AC3E}">
        <p14:creationId xmlns:p14="http://schemas.microsoft.com/office/powerpoint/2010/main" val="3747802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15"/>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72" name="Google Shape;72;p15"/>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73" name="Google Shape;73;p15"/>
          <p:cNvSpPr txBox="1"/>
          <p:nvPr/>
        </p:nvSpPr>
        <p:spPr>
          <a:xfrm>
            <a:off x="8270240" y="4732974"/>
            <a:ext cx="757710" cy="32347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2/9</a:t>
            </a:r>
            <a:endParaRPr b="1" dirty="0">
              <a:solidFill>
                <a:schemeClr val="lt1"/>
              </a:solidFill>
            </a:endParaRPr>
          </a:p>
        </p:txBody>
      </p:sp>
      <p:sp>
        <p:nvSpPr>
          <p:cNvPr id="74" name="Google Shape;74;p15"/>
          <p:cNvSpPr txBox="1"/>
          <p:nvPr/>
        </p:nvSpPr>
        <p:spPr>
          <a:xfrm>
            <a:off x="302975" y="162050"/>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a:solidFill>
                  <a:srgbClr val="980000"/>
                </a:solidFill>
              </a:rPr>
              <a:t>Allgemeine Informationen</a:t>
            </a:r>
            <a:endParaRPr sz="3000">
              <a:solidFill>
                <a:srgbClr val="980000"/>
              </a:solidFill>
            </a:endParaRPr>
          </a:p>
        </p:txBody>
      </p:sp>
      <p:sp>
        <p:nvSpPr>
          <p:cNvPr id="75" name="Google Shape;75;p15"/>
          <p:cNvSpPr txBox="1"/>
          <p:nvPr/>
        </p:nvSpPr>
        <p:spPr>
          <a:xfrm>
            <a:off x="486150" y="944125"/>
            <a:ext cx="8208600" cy="3375000"/>
          </a:xfrm>
          <a:prstGeom prst="rect">
            <a:avLst/>
          </a:prstGeom>
          <a:noFill/>
          <a:ln>
            <a:noFill/>
          </a:ln>
        </p:spPr>
        <p:txBody>
          <a:bodyPr spcFirstLastPara="1" wrap="square" lIns="91425" tIns="91425" rIns="91425" bIns="91425" anchor="t" anchorCtr="0">
            <a:noAutofit/>
          </a:bodyPr>
          <a:lstStyle/>
          <a:p>
            <a:pPr marL="457200" lvl="0" indent="-336550" algn="l" rtl="0">
              <a:lnSpc>
                <a:spcPct val="150000"/>
              </a:lnSpc>
              <a:spcBef>
                <a:spcPts val="0"/>
              </a:spcBef>
              <a:spcAft>
                <a:spcPts val="0"/>
              </a:spcAft>
              <a:buSzPts val="1700"/>
              <a:buChar char="●"/>
            </a:pPr>
            <a:r>
              <a:rPr lang="de" sz="1700" dirty="0"/>
              <a:t>Höchstdauer: 1 Jahr </a:t>
            </a:r>
            <a:endParaRPr sz="1700" dirty="0"/>
          </a:p>
          <a:p>
            <a:pPr marL="457200" lvl="0" indent="-336550" algn="l" rtl="0">
              <a:lnSpc>
                <a:spcPct val="150000"/>
              </a:lnSpc>
              <a:spcBef>
                <a:spcPts val="0"/>
              </a:spcBef>
              <a:spcAft>
                <a:spcPts val="0"/>
              </a:spcAft>
              <a:buSzPts val="1700"/>
              <a:buChar char="●"/>
            </a:pPr>
            <a:r>
              <a:rPr lang="de" sz="1700" dirty="0"/>
              <a:t>Die Beurlaubung erfolgt durch den Schulleiter. </a:t>
            </a:r>
            <a:endParaRPr sz="1700" dirty="0"/>
          </a:p>
          <a:p>
            <a:pPr marL="457200" indent="-336550">
              <a:lnSpc>
                <a:spcPct val="150000"/>
              </a:lnSpc>
              <a:buSzPts val="1700"/>
              <a:buFont typeface="Arial"/>
              <a:buChar char="●"/>
            </a:pPr>
            <a:r>
              <a:rPr lang="de" sz="1700" dirty="0"/>
              <a:t>Ein Auslandsaufenthalt in der Q2 ist nicht möglich. </a:t>
            </a:r>
          </a:p>
          <a:p>
            <a:pPr marL="457200" indent="-336550">
              <a:lnSpc>
                <a:spcPct val="150000"/>
              </a:lnSpc>
              <a:buSzPts val="1700"/>
              <a:buFont typeface="Arial"/>
              <a:buChar char="●"/>
            </a:pPr>
            <a:r>
              <a:rPr lang="de" sz="1700" dirty="0"/>
              <a:t>Ausländische Leistungsnachweise können nicht anerkannt werden. </a:t>
            </a:r>
          </a:p>
          <a:p>
            <a:pPr marL="457200" lvl="0" indent="-336550" algn="l" rtl="0">
              <a:lnSpc>
                <a:spcPct val="150000"/>
              </a:lnSpc>
              <a:spcBef>
                <a:spcPts val="0"/>
              </a:spcBef>
              <a:spcAft>
                <a:spcPts val="0"/>
              </a:spcAft>
              <a:buSzPts val="1700"/>
              <a:buChar char="●"/>
            </a:pPr>
            <a:endParaRPr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 name="Google Shape;90;p17"/>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91" name="Google Shape;91;p17"/>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92" name="Google Shape;92;p17"/>
          <p:cNvSpPr txBox="1"/>
          <p:nvPr/>
        </p:nvSpPr>
        <p:spPr>
          <a:xfrm>
            <a:off x="8170170" y="4745314"/>
            <a:ext cx="828830" cy="41052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3/9</a:t>
            </a:r>
            <a:endParaRPr b="1" dirty="0">
              <a:solidFill>
                <a:schemeClr val="lt1"/>
              </a:solidFill>
            </a:endParaRPr>
          </a:p>
        </p:txBody>
      </p:sp>
      <p:sp>
        <p:nvSpPr>
          <p:cNvPr id="93" name="Google Shape;93;p17"/>
          <p:cNvSpPr txBox="1"/>
          <p:nvPr/>
        </p:nvSpPr>
        <p:spPr>
          <a:xfrm>
            <a:off x="302975" y="162050"/>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dirty="0">
                <a:solidFill>
                  <a:srgbClr val="980000"/>
                </a:solidFill>
              </a:rPr>
              <a:t>Auslandsaufenthalte im 1. Halbjahr der EF</a:t>
            </a:r>
            <a:endParaRPr sz="3000" dirty="0">
              <a:solidFill>
                <a:srgbClr val="980000"/>
              </a:solidFill>
            </a:endParaRPr>
          </a:p>
        </p:txBody>
      </p:sp>
      <p:sp>
        <p:nvSpPr>
          <p:cNvPr id="94" name="Google Shape;94;p17"/>
          <p:cNvSpPr txBox="1"/>
          <p:nvPr/>
        </p:nvSpPr>
        <p:spPr>
          <a:xfrm>
            <a:off x="486150" y="944125"/>
            <a:ext cx="8208600" cy="3375000"/>
          </a:xfrm>
          <a:prstGeom prst="rect">
            <a:avLst/>
          </a:prstGeom>
          <a:noFill/>
          <a:ln>
            <a:noFill/>
          </a:ln>
        </p:spPr>
        <p:txBody>
          <a:bodyPr spcFirstLastPara="1" wrap="square" lIns="91425" tIns="91425" rIns="91425" bIns="91425" anchor="t" anchorCtr="0">
            <a:noAutofit/>
          </a:bodyPr>
          <a:lstStyle/>
          <a:p>
            <a:pPr marL="457200" lvl="0" indent="-336550" algn="l" rtl="0">
              <a:lnSpc>
                <a:spcPct val="150000"/>
              </a:lnSpc>
              <a:spcBef>
                <a:spcPts val="0"/>
              </a:spcBef>
              <a:spcAft>
                <a:spcPts val="0"/>
              </a:spcAft>
              <a:buSzPts val="1700"/>
              <a:buChar char="●"/>
            </a:pPr>
            <a:r>
              <a:rPr lang="de-DE" sz="1700" dirty="0"/>
              <a:t>D</a:t>
            </a:r>
            <a:r>
              <a:rPr lang="de" sz="1700" dirty="0"/>
              <a:t>ie Laufbahn wird nach der Rückkehr im 2. Halbjahr der EF fortgesetzt.</a:t>
            </a:r>
            <a:endParaRPr sz="1700" dirty="0"/>
          </a:p>
          <a:p>
            <a:pPr marL="0" lvl="0" indent="0" algn="l" rtl="0">
              <a:lnSpc>
                <a:spcPct val="150000"/>
              </a:lnSpc>
              <a:spcBef>
                <a:spcPts val="0"/>
              </a:spcBef>
              <a:spcAft>
                <a:spcPts val="0"/>
              </a:spcAft>
              <a:buNone/>
            </a:pPr>
            <a:endParaRPr sz="1700" dirty="0"/>
          </a:p>
          <a:p>
            <a:pPr marL="457200" lvl="0" indent="-336550" algn="l" rtl="0">
              <a:lnSpc>
                <a:spcPct val="150000"/>
              </a:lnSpc>
              <a:spcBef>
                <a:spcPts val="0"/>
              </a:spcBef>
              <a:spcAft>
                <a:spcPts val="0"/>
              </a:spcAft>
              <a:buSzPts val="1700"/>
              <a:buChar char="●"/>
            </a:pPr>
            <a:r>
              <a:rPr lang="de-DE" sz="1700" dirty="0"/>
              <a:t>Das</a:t>
            </a:r>
            <a:r>
              <a:rPr lang="de" sz="1700" dirty="0"/>
              <a:t> </a:t>
            </a:r>
            <a:r>
              <a:rPr lang="de" sz="1700" b="1" dirty="0"/>
              <a:t>Latinum</a:t>
            </a:r>
            <a:r>
              <a:rPr lang="de" sz="1700" dirty="0"/>
              <a:t> kann durch ausreichende Leistungen im Fach Latein erworben werden. Selbstständiges N</a:t>
            </a:r>
            <a:r>
              <a:rPr lang="de-DE" sz="1700" dirty="0"/>
              <a:t>a</a:t>
            </a:r>
            <a:r>
              <a:rPr lang="de" sz="1700" dirty="0"/>
              <a:t>charbeiten der verpassten Inhalte nötig.</a:t>
            </a:r>
            <a:endParaRPr sz="1700" dirty="0"/>
          </a:p>
          <a:p>
            <a:pPr marL="914400" lvl="1" indent="-336550" algn="l" rtl="0">
              <a:lnSpc>
                <a:spcPct val="150000"/>
              </a:lnSpc>
              <a:spcBef>
                <a:spcPts val="0"/>
              </a:spcBef>
              <a:spcAft>
                <a:spcPts val="0"/>
              </a:spcAft>
              <a:buSzPts val="1700"/>
              <a:buChar char="○"/>
            </a:pPr>
            <a:endParaRPr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0"/>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0"/>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120" name="Google Shape;120;p20"/>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121" name="Google Shape;121;p20"/>
          <p:cNvSpPr txBox="1"/>
          <p:nvPr/>
        </p:nvSpPr>
        <p:spPr>
          <a:xfrm>
            <a:off x="8199120" y="4732974"/>
            <a:ext cx="828830" cy="33686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4/9</a:t>
            </a:r>
            <a:endParaRPr b="1" dirty="0">
              <a:solidFill>
                <a:schemeClr val="lt1"/>
              </a:solidFill>
            </a:endParaRPr>
          </a:p>
        </p:txBody>
      </p:sp>
      <p:sp>
        <p:nvSpPr>
          <p:cNvPr id="122" name="Google Shape;122;p20"/>
          <p:cNvSpPr txBox="1"/>
          <p:nvPr/>
        </p:nvSpPr>
        <p:spPr>
          <a:xfrm>
            <a:off x="302975" y="162050"/>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dirty="0">
                <a:solidFill>
                  <a:srgbClr val="980000"/>
                </a:solidFill>
              </a:rPr>
              <a:t>Auslandsaufenthalte im 2. Halbjahr der EF</a:t>
            </a:r>
            <a:endParaRPr sz="3000" dirty="0">
              <a:solidFill>
                <a:srgbClr val="980000"/>
              </a:solidFill>
            </a:endParaRPr>
          </a:p>
        </p:txBody>
      </p:sp>
      <p:sp>
        <p:nvSpPr>
          <p:cNvPr id="123" name="Google Shape;123;p20"/>
          <p:cNvSpPr txBox="1"/>
          <p:nvPr/>
        </p:nvSpPr>
        <p:spPr>
          <a:xfrm>
            <a:off x="486150" y="944125"/>
            <a:ext cx="8208600" cy="3375000"/>
          </a:xfrm>
          <a:prstGeom prst="rect">
            <a:avLst/>
          </a:prstGeom>
          <a:noFill/>
          <a:ln>
            <a:noFill/>
          </a:ln>
        </p:spPr>
        <p:txBody>
          <a:bodyPr spcFirstLastPara="1" wrap="square" lIns="91425" tIns="91425" rIns="91425" bIns="91425" anchor="t" anchorCtr="0">
            <a:noAutofit/>
          </a:bodyPr>
          <a:lstStyle/>
          <a:p>
            <a:pPr marL="457200" lvl="0" indent="-336550" algn="l" rtl="0">
              <a:lnSpc>
                <a:spcPct val="150000"/>
              </a:lnSpc>
              <a:spcBef>
                <a:spcPts val="0"/>
              </a:spcBef>
              <a:spcAft>
                <a:spcPts val="0"/>
              </a:spcAft>
              <a:buSzPts val="1700"/>
              <a:buChar char="●"/>
            </a:pPr>
            <a:r>
              <a:rPr lang="de-DE" sz="1700" dirty="0"/>
              <a:t>Bei </a:t>
            </a:r>
            <a:r>
              <a:rPr lang="de-DE" sz="1700" b="1" dirty="0"/>
              <a:t>Tertialaufenthalten</a:t>
            </a:r>
            <a:r>
              <a:rPr lang="de-DE" sz="1700" dirty="0"/>
              <a:t>, d.h. über das erste Schulhalbjahr hinaus, wird die Laufbahn in der Regel in der EF fortgesetzt. Es müssen gesicherte Beurteilungsgrundlagen für die Versetzung vorliegen, d.h. alle Leistungen einschließlich der Zentralen Klausuren am Ende der Einführungsphase müssen erbracht werden. </a:t>
            </a:r>
          </a:p>
          <a:p>
            <a:pPr marL="457200" lvl="0" indent="-336550" algn="l" rtl="0">
              <a:lnSpc>
                <a:spcPct val="150000"/>
              </a:lnSpc>
              <a:spcBef>
                <a:spcPts val="0"/>
              </a:spcBef>
              <a:spcAft>
                <a:spcPts val="0"/>
              </a:spcAft>
              <a:buSzPts val="1700"/>
              <a:buChar char="●"/>
            </a:pPr>
            <a:r>
              <a:rPr lang="de-DE" sz="1700" dirty="0"/>
              <a:t>Bei einem </a:t>
            </a:r>
            <a:r>
              <a:rPr lang="de-DE" sz="1700" b="1" dirty="0"/>
              <a:t>Auslandsaufenthalt im zweiten Halbjahr </a:t>
            </a:r>
            <a:r>
              <a:rPr lang="de" sz="1700" dirty="0"/>
              <a:t>kann die Laufbahn unter bestimmten Voraussetzungen in </a:t>
            </a:r>
            <a:r>
              <a:rPr lang="de" sz="1600" dirty="0"/>
              <a:t>der Qualifikationsphase fortgesetzt werden. Es gelten die B</a:t>
            </a:r>
            <a:r>
              <a:rPr lang="de-DE" sz="1600" dirty="0"/>
              <a:t>e</a:t>
            </a:r>
            <a:r>
              <a:rPr lang="de" sz="1600" dirty="0"/>
              <a:t>stimmungen für den einjährigen Auslandsaufenthalt (vgl. Folie 6)</a:t>
            </a:r>
            <a:r>
              <a:rPr lang="de" sz="1700" dirty="0"/>
              <a:t>.</a:t>
            </a:r>
            <a:endParaRPr sz="1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2"/>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2"/>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141" name="Google Shape;141;p22"/>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142" name="Google Shape;142;p22"/>
          <p:cNvSpPr txBox="1"/>
          <p:nvPr/>
        </p:nvSpPr>
        <p:spPr>
          <a:xfrm>
            <a:off x="8209280" y="4732975"/>
            <a:ext cx="818670" cy="41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5/9</a:t>
            </a:r>
            <a:endParaRPr b="1" dirty="0">
              <a:solidFill>
                <a:schemeClr val="lt1"/>
              </a:solidFill>
            </a:endParaRPr>
          </a:p>
        </p:txBody>
      </p:sp>
      <p:sp>
        <p:nvSpPr>
          <p:cNvPr id="143" name="Google Shape;143;p22"/>
          <p:cNvSpPr txBox="1"/>
          <p:nvPr/>
        </p:nvSpPr>
        <p:spPr>
          <a:xfrm>
            <a:off x="302975" y="162050"/>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a:solidFill>
                  <a:srgbClr val="980000"/>
                </a:solidFill>
              </a:rPr>
              <a:t>Ganzjähriger Auslandsaufenthalt</a:t>
            </a:r>
            <a:endParaRPr sz="3000">
              <a:solidFill>
                <a:srgbClr val="980000"/>
              </a:solidFill>
            </a:endParaRPr>
          </a:p>
        </p:txBody>
      </p:sp>
      <p:graphicFrame>
        <p:nvGraphicFramePr>
          <p:cNvPr id="144" name="Google Shape;144;p22"/>
          <p:cNvGraphicFramePr/>
          <p:nvPr>
            <p:extLst>
              <p:ext uri="{D42A27DB-BD31-4B8C-83A1-F6EECF244321}">
                <p14:modId xmlns:p14="http://schemas.microsoft.com/office/powerpoint/2010/main" val="1830076653"/>
              </p:ext>
            </p:extLst>
          </p:nvPr>
        </p:nvGraphicFramePr>
        <p:xfrm>
          <a:off x="721175" y="1041775"/>
          <a:ext cx="7771725" cy="3197900"/>
        </p:xfrm>
        <a:graphic>
          <a:graphicData uri="http://schemas.openxmlformats.org/drawingml/2006/table">
            <a:tbl>
              <a:tblPr>
                <a:noFill/>
                <a:tableStyleId>{05C1CEEB-F162-4C38-BA35-15C2517B2B80}</a:tableStyleId>
              </a:tblPr>
              <a:tblGrid>
                <a:gridCol w="2590575">
                  <a:extLst>
                    <a:ext uri="{9D8B030D-6E8A-4147-A177-3AD203B41FA5}">
                      <a16:colId xmlns:a16="http://schemas.microsoft.com/office/drawing/2014/main" val="20000"/>
                    </a:ext>
                  </a:extLst>
                </a:gridCol>
                <a:gridCol w="2590575">
                  <a:extLst>
                    <a:ext uri="{9D8B030D-6E8A-4147-A177-3AD203B41FA5}">
                      <a16:colId xmlns:a16="http://schemas.microsoft.com/office/drawing/2014/main" val="20001"/>
                    </a:ext>
                  </a:extLst>
                </a:gridCol>
                <a:gridCol w="2590575">
                  <a:extLst>
                    <a:ext uri="{9D8B030D-6E8A-4147-A177-3AD203B41FA5}">
                      <a16:colId xmlns:a16="http://schemas.microsoft.com/office/drawing/2014/main" val="20002"/>
                    </a:ext>
                  </a:extLst>
                </a:gridCol>
              </a:tblGrid>
              <a:tr h="430800">
                <a:tc>
                  <a:txBody>
                    <a:bodyPr/>
                    <a:lstStyle/>
                    <a:p>
                      <a:pPr marL="0" lvl="0" indent="0" algn="ctr" rtl="0">
                        <a:spcBef>
                          <a:spcPts val="0"/>
                        </a:spcBef>
                        <a:spcAft>
                          <a:spcPts val="0"/>
                        </a:spcAft>
                        <a:buNone/>
                      </a:pPr>
                      <a:r>
                        <a:rPr lang="de" b="1"/>
                        <a:t>Option 1</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de" b="1">
                          <a:solidFill>
                            <a:schemeClr val="dk1"/>
                          </a:solidFill>
                        </a:rPr>
                        <a:t>Option 2</a:t>
                      </a:r>
                      <a:endParaRPr b="1"/>
                    </a:p>
                  </a:txBody>
                  <a:tcPr marL="91425" marR="91425" marT="91425" marB="91425">
                    <a:solidFill>
                      <a:srgbClr val="EFEFEF"/>
                    </a:solidFill>
                  </a:tcPr>
                </a:tc>
                <a:tc>
                  <a:txBody>
                    <a:bodyPr/>
                    <a:lstStyle/>
                    <a:p>
                      <a:pPr marL="0" lvl="0" indent="0" algn="ctr" rtl="0">
                        <a:spcBef>
                          <a:spcPts val="0"/>
                        </a:spcBef>
                        <a:spcAft>
                          <a:spcPts val="0"/>
                        </a:spcAft>
                        <a:buNone/>
                      </a:pPr>
                      <a:r>
                        <a:rPr lang="de" b="1"/>
                        <a:t>Option 3</a:t>
                      </a:r>
                      <a:endParaRPr b="1"/>
                    </a:p>
                  </a:txBody>
                  <a:tcPr marL="91425" marR="91425" marT="91425" marB="91425">
                    <a:solidFill>
                      <a:srgbClr val="EFEFEF"/>
                    </a:solidFill>
                  </a:tcPr>
                </a:tc>
                <a:extLst>
                  <a:ext uri="{0D108BD9-81ED-4DB2-BD59-A6C34878D82A}">
                    <a16:rowId xmlns:a16="http://schemas.microsoft.com/office/drawing/2014/main" val="10000"/>
                  </a:ext>
                </a:extLst>
              </a:tr>
              <a:tr h="894775">
                <a:tc>
                  <a:txBody>
                    <a:bodyPr/>
                    <a:lstStyle/>
                    <a:p>
                      <a:pPr marL="0" lvl="0" indent="0" algn="ctr" rtl="0">
                        <a:spcBef>
                          <a:spcPts val="0"/>
                        </a:spcBef>
                        <a:spcAft>
                          <a:spcPts val="0"/>
                        </a:spcAft>
                        <a:buNone/>
                      </a:pPr>
                      <a:r>
                        <a:rPr lang="de" sz="1200" i="1" dirty="0"/>
                        <a:t>Für leistungsstarke Schüler*innen. </a:t>
                      </a:r>
                      <a:endParaRPr sz="1200" i="1" dirty="0"/>
                    </a:p>
                  </a:txBody>
                  <a:tcPr marL="91425" marR="91425" marT="91425" marB="91425" anchor="ctr">
                    <a:solidFill>
                      <a:srgbClr val="EFEFEF"/>
                    </a:solidFill>
                  </a:tcPr>
                </a:tc>
                <a:tc>
                  <a:txBody>
                    <a:bodyPr/>
                    <a:lstStyle/>
                    <a:p>
                      <a:pPr marL="0" lvl="0" indent="0" algn="ctr" rtl="0">
                        <a:spcBef>
                          <a:spcPts val="0"/>
                        </a:spcBef>
                        <a:spcAft>
                          <a:spcPts val="0"/>
                        </a:spcAft>
                        <a:buNone/>
                      </a:pPr>
                      <a:r>
                        <a:rPr lang="de"/>
                        <a:t>Q2</a:t>
                      </a:r>
                      <a:endParaRPr/>
                    </a:p>
                  </a:txBody>
                  <a:tcPr marL="91425" marR="91425" marT="91425" marB="91425" anchor="ctr">
                    <a:solidFill>
                      <a:srgbClr val="D9EAD3"/>
                    </a:solidFill>
                  </a:tcPr>
                </a:tc>
                <a:tc>
                  <a:txBody>
                    <a:bodyPr/>
                    <a:lstStyle/>
                    <a:p>
                      <a:pPr marL="0" lvl="0" indent="0" algn="ctr" rtl="0">
                        <a:spcBef>
                          <a:spcPts val="0"/>
                        </a:spcBef>
                        <a:spcAft>
                          <a:spcPts val="0"/>
                        </a:spcAft>
                        <a:buNone/>
                      </a:pPr>
                      <a:r>
                        <a:rPr lang="de"/>
                        <a:t>Q2</a:t>
                      </a:r>
                      <a:endParaRPr/>
                    </a:p>
                  </a:txBody>
                  <a:tcPr marL="91425" marR="91425" marT="91425" marB="91425" anchor="ctr">
                    <a:solidFill>
                      <a:srgbClr val="D9EAD3"/>
                    </a:solidFill>
                  </a:tcPr>
                </a:tc>
                <a:extLst>
                  <a:ext uri="{0D108BD9-81ED-4DB2-BD59-A6C34878D82A}">
                    <a16:rowId xmlns:a16="http://schemas.microsoft.com/office/drawing/2014/main" val="10001"/>
                  </a:ext>
                </a:extLst>
              </a:tr>
              <a:tr h="430800">
                <a:tc>
                  <a:txBody>
                    <a:bodyPr/>
                    <a:lstStyle/>
                    <a:p>
                      <a:pPr marL="0" lvl="0" indent="0" algn="ctr" rtl="0">
                        <a:spcBef>
                          <a:spcPts val="0"/>
                        </a:spcBef>
                        <a:spcAft>
                          <a:spcPts val="0"/>
                        </a:spcAft>
                        <a:buNone/>
                      </a:pPr>
                      <a:r>
                        <a:rPr lang="de"/>
                        <a:t>Q2</a:t>
                      </a:r>
                      <a:endParaRPr/>
                    </a:p>
                  </a:txBody>
                  <a:tcPr marL="91425" marR="91425" marT="91425" marB="91425" anchor="ctr">
                    <a:solidFill>
                      <a:srgbClr val="D9EAD3"/>
                    </a:solidFill>
                  </a:tcPr>
                </a:tc>
                <a:tc>
                  <a:txBody>
                    <a:bodyPr/>
                    <a:lstStyle/>
                    <a:p>
                      <a:pPr marL="0" lvl="0" indent="0" algn="ctr" rtl="0">
                        <a:spcBef>
                          <a:spcPts val="0"/>
                        </a:spcBef>
                        <a:spcAft>
                          <a:spcPts val="0"/>
                        </a:spcAft>
                        <a:buNone/>
                      </a:pPr>
                      <a:r>
                        <a:rPr lang="de"/>
                        <a:t>Q1</a:t>
                      </a:r>
                      <a:endParaRPr/>
                    </a:p>
                  </a:txBody>
                  <a:tcPr marL="91425" marR="91425" marT="91425" marB="91425" anchor="ctr">
                    <a:solidFill>
                      <a:srgbClr val="C9DAF8"/>
                    </a:solidFill>
                  </a:tcPr>
                </a:tc>
                <a:tc>
                  <a:txBody>
                    <a:bodyPr/>
                    <a:lstStyle/>
                    <a:p>
                      <a:pPr marL="0" lvl="0" indent="0" algn="ctr" rtl="0">
                        <a:spcBef>
                          <a:spcPts val="0"/>
                        </a:spcBef>
                        <a:spcAft>
                          <a:spcPts val="0"/>
                        </a:spcAft>
                        <a:buNone/>
                      </a:pPr>
                      <a:r>
                        <a:rPr lang="de"/>
                        <a:t>Q1</a:t>
                      </a:r>
                      <a:endParaRPr/>
                    </a:p>
                  </a:txBody>
                  <a:tcPr marL="91425" marR="91425" marT="91425" marB="91425" anchor="ctr">
                    <a:solidFill>
                      <a:srgbClr val="C9DAF8"/>
                    </a:solidFill>
                  </a:tcPr>
                </a:tc>
                <a:extLst>
                  <a:ext uri="{0D108BD9-81ED-4DB2-BD59-A6C34878D82A}">
                    <a16:rowId xmlns:a16="http://schemas.microsoft.com/office/drawing/2014/main" val="10002"/>
                  </a:ext>
                </a:extLst>
              </a:tr>
              <a:tr h="430800">
                <a:tc>
                  <a:txBody>
                    <a:bodyPr/>
                    <a:lstStyle/>
                    <a:p>
                      <a:pPr marL="0" lvl="0" indent="0" algn="ctr" rtl="0">
                        <a:spcBef>
                          <a:spcPts val="0"/>
                        </a:spcBef>
                        <a:spcAft>
                          <a:spcPts val="0"/>
                        </a:spcAft>
                        <a:buNone/>
                      </a:pPr>
                      <a:r>
                        <a:rPr lang="de"/>
                        <a:t>Q1</a:t>
                      </a:r>
                      <a:endParaRPr/>
                    </a:p>
                  </a:txBody>
                  <a:tcPr marL="91425" marR="91425" marT="91425" marB="91425" anchor="ctr">
                    <a:solidFill>
                      <a:srgbClr val="C9DAF8"/>
                    </a:solidFill>
                  </a:tcPr>
                </a:tc>
                <a:tc>
                  <a:txBody>
                    <a:bodyPr/>
                    <a:lstStyle/>
                    <a:p>
                      <a:pPr marL="0" lvl="0" indent="0" algn="ctr" rtl="0">
                        <a:spcBef>
                          <a:spcPts val="0"/>
                        </a:spcBef>
                        <a:spcAft>
                          <a:spcPts val="0"/>
                        </a:spcAft>
                        <a:buNone/>
                      </a:pPr>
                      <a:r>
                        <a:rPr lang="de"/>
                        <a:t>EF</a:t>
                      </a:r>
                      <a:endParaRPr/>
                    </a:p>
                  </a:txBody>
                  <a:tcPr marL="91425" marR="91425" marT="91425" marB="91425" anchor="ctr">
                    <a:solidFill>
                      <a:srgbClr val="D9D2E9"/>
                    </a:solidFill>
                  </a:tcPr>
                </a:tc>
                <a:tc>
                  <a:txBody>
                    <a:bodyPr/>
                    <a:lstStyle/>
                    <a:p>
                      <a:pPr marL="0" lvl="0" indent="0" algn="ctr" rtl="0">
                        <a:spcBef>
                          <a:spcPts val="0"/>
                        </a:spcBef>
                        <a:spcAft>
                          <a:spcPts val="0"/>
                        </a:spcAft>
                        <a:buNone/>
                      </a:pPr>
                      <a:r>
                        <a:rPr lang="de"/>
                        <a:t>Auslandsjahr</a:t>
                      </a:r>
                      <a:endParaRPr/>
                    </a:p>
                  </a:txBody>
                  <a:tcPr marL="91425" marR="91425" marT="91425" marB="91425" anchor="ctr">
                    <a:solidFill>
                      <a:srgbClr val="D5A6BD"/>
                    </a:solidFill>
                  </a:tcPr>
                </a:tc>
                <a:extLst>
                  <a:ext uri="{0D108BD9-81ED-4DB2-BD59-A6C34878D82A}">
                    <a16:rowId xmlns:a16="http://schemas.microsoft.com/office/drawing/2014/main" val="10003"/>
                  </a:ext>
                </a:extLst>
              </a:tr>
              <a:tr h="579925">
                <a:tc>
                  <a:txBody>
                    <a:bodyPr/>
                    <a:lstStyle/>
                    <a:p>
                      <a:pPr marL="0" lvl="0" indent="0" algn="ctr" rtl="0">
                        <a:spcBef>
                          <a:spcPts val="0"/>
                        </a:spcBef>
                        <a:spcAft>
                          <a:spcPts val="0"/>
                        </a:spcAft>
                        <a:buNone/>
                      </a:pPr>
                      <a:r>
                        <a:rPr lang="de"/>
                        <a:t>Auslandsjahr </a:t>
                      </a:r>
                      <a:r>
                        <a:rPr lang="de" sz="900"/>
                        <a:t>(ggf. Latinumsbestimmungen beachten)</a:t>
                      </a:r>
                      <a:endParaRPr sz="900"/>
                    </a:p>
                  </a:txBody>
                  <a:tcPr marL="91425" marR="91425" marT="91425" marB="91425" anchor="ctr">
                    <a:solidFill>
                      <a:srgbClr val="D5A6BD"/>
                    </a:solidFill>
                  </a:tcPr>
                </a:tc>
                <a:tc>
                  <a:txBody>
                    <a:bodyPr/>
                    <a:lstStyle/>
                    <a:p>
                      <a:pPr marL="0" lvl="0" indent="0" algn="ctr" rtl="0">
                        <a:spcBef>
                          <a:spcPts val="0"/>
                        </a:spcBef>
                        <a:spcAft>
                          <a:spcPts val="0"/>
                        </a:spcAft>
                        <a:buNone/>
                      </a:pPr>
                      <a:r>
                        <a:rPr lang="de"/>
                        <a:t>Auslandsjahr</a:t>
                      </a:r>
                      <a:endParaRPr/>
                    </a:p>
                  </a:txBody>
                  <a:tcPr marL="91425" marR="91425" marT="91425" marB="91425" anchor="ctr">
                    <a:solidFill>
                      <a:srgbClr val="D5A6BD"/>
                    </a:solidFill>
                  </a:tcPr>
                </a:tc>
                <a:tc>
                  <a:txBody>
                    <a:bodyPr/>
                    <a:lstStyle/>
                    <a:p>
                      <a:pPr marL="0" lvl="0" indent="0" algn="ctr" rtl="0">
                        <a:spcBef>
                          <a:spcPts val="0"/>
                        </a:spcBef>
                        <a:spcAft>
                          <a:spcPts val="0"/>
                        </a:spcAft>
                        <a:buNone/>
                      </a:pPr>
                      <a:r>
                        <a:rPr lang="de"/>
                        <a:t>EF</a:t>
                      </a:r>
                      <a:endParaRPr/>
                    </a:p>
                  </a:txBody>
                  <a:tcPr marL="91425" marR="91425" marT="91425" marB="91425" anchor="ctr">
                    <a:solidFill>
                      <a:srgbClr val="EAD1DC"/>
                    </a:solidFill>
                  </a:tcPr>
                </a:tc>
                <a:extLst>
                  <a:ext uri="{0D108BD9-81ED-4DB2-BD59-A6C34878D82A}">
                    <a16:rowId xmlns:a16="http://schemas.microsoft.com/office/drawing/2014/main" val="10004"/>
                  </a:ext>
                </a:extLst>
              </a:tr>
              <a:tr h="430800">
                <a:tc gridSpan="3">
                  <a:txBody>
                    <a:bodyPr/>
                    <a:lstStyle/>
                    <a:p>
                      <a:pPr marL="0" lvl="0" indent="0" algn="ctr" rtl="0">
                        <a:spcBef>
                          <a:spcPts val="0"/>
                        </a:spcBef>
                        <a:spcAft>
                          <a:spcPts val="0"/>
                        </a:spcAft>
                        <a:buNone/>
                      </a:pPr>
                      <a:r>
                        <a:rPr lang="de" dirty="0"/>
                        <a:t>Sekundarstufe I (Klasse 10)</a:t>
                      </a:r>
                      <a:endParaRPr dirty="0"/>
                    </a:p>
                  </a:txBody>
                  <a:tcPr marL="91425" marR="91425" marT="91425" marB="91425">
                    <a:solidFill>
                      <a:srgbClr val="8E7CC3"/>
                    </a:solidFill>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1"/>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1"/>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130" name="Google Shape;130;p21"/>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131" name="Google Shape;131;p21"/>
          <p:cNvSpPr txBox="1"/>
          <p:nvPr/>
        </p:nvSpPr>
        <p:spPr>
          <a:xfrm>
            <a:off x="8249920" y="4732974"/>
            <a:ext cx="778030" cy="4103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6/9</a:t>
            </a:r>
            <a:endParaRPr b="1" dirty="0">
              <a:solidFill>
                <a:schemeClr val="lt1"/>
              </a:solidFill>
            </a:endParaRPr>
          </a:p>
        </p:txBody>
      </p:sp>
      <p:sp>
        <p:nvSpPr>
          <p:cNvPr id="132" name="Google Shape;132;p21"/>
          <p:cNvSpPr txBox="1"/>
          <p:nvPr/>
        </p:nvSpPr>
        <p:spPr>
          <a:xfrm>
            <a:off x="185640" y="-26350"/>
            <a:ext cx="86061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dirty="0">
                <a:solidFill>
                  <a:srgbClr val="980000"/>
                </a:solidFill>
              </a:rPr>
              <a:t>Einjähriger Auslandsaufenthalt in der EF oder halbjähriger Aufenthalt im 2. Halbjahr </a:t>
            </a:r>
            <a:endParaRPr sz="3000" dirty="0">
              <a:solidFill>
                <a:srgbClr val="980000"/>
              </a:solidFill>
            </a:endParaRPr>
          </a:p>
        </p:txBody>
      </p:sp>
      <p:sp>
        <p:nvSpPr>
          <p:cNvPr id="133" name="Google Shape;133;p21"/>
          <p:cNvSpPr txBox="1"/>
          <p:nvPr/>
        </p:nvSpPr>
        <p:spPr>
          <a:xfrm>
            <a:off x="513675" y="1137460"/>
            <a:ext cx="8186750" cy="1708925"/>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de" sz="1700" dirty="0"/>
              <a:t>Bedingungen für die Fortsetzung der L</a:t>
            </a:r>
            <a:r>
              <a:rPr lang="de-DE" sz="1700" dirty="0"/>
              <a:t>a</a:t>
            </a:r>
            <a:r>
              <a:rPr lang="de" sz="1700" dirty="0"/>
              <a:t>ufbahn in der Q1:</a:t>
            </a:r>
            <a:endParaRPr sz="1700" dirty="0"/>
          </a:p>
          <a:p>
            <a:pPr marL="457200" lvl="0" indent="-336550" algn="l" rtl="0">
              <a:lnSpc>
                <a:spcPct val="150000"/>
              </a:lnSpc>
              <a:spcBef>
                <a:spcPts val="0"/>
              </a:spcBef>
              <a:spcAft>
                <a:spcPts val="0"/>
              </a:spcAft>
              <a:buSzPts val="1700"/>
              <a:buChar char="●"/>
            </a:pPr>
            <a:r>
              <a:rPr lang="de" sz="1700" dirty="0"/>
              <a:t>Im Durchschnitt mindestens befriedigende Leistungen auf dem Zeugnis der Klasse 10.</a:t>
            </a:r>
            <a:endParaRPr sz="1700" dirty="0"/>
          </a:p>
          <a:p>
            <a:pPr marL="457200" lvl="0" indent="-336550" algn="l" rtl="0">
              <a:lnSpc>
                <a:spcPct val="150000"/>
              </a:lnSpc>
              <a:spcBef>
                <a:spcPts val="0"/>
              </a:spcBef>
              <a:spcAft>
                <a:spcPts val="0"/>
              </a:spcAft>
              <a:buSzPts val="1700"/>
              <a:buChar char="●"/>
            </a:pPr>
            <a:r>
              <a:rPr lang="de" sz="1700" dirty="0"/>
              <a:t>Keine nicht ausreichenden Leistungen und in den Fächern mit schriftlichen Arbeiten höchstens eine ausreichende Leistung.</a:t>
            </a:r>
          </a:p>
          <a:p>
            <a:pPr marL="457200" lvl="0" indent="-336550" algn="l" rtl="0">
              <a:lnSpc>
                <a:spcPct val="150000"/>
              </a:lnSpc>
              <a:spcBef>
                <a:spcPts val="0"/>
              </a:spcBef>
              <a:spcAft>
                <a:spcPts val="0"/>
              </a:spcAft>
              <a:buSzPts val="1700"/>
              <a:buChar char="●"/>
            </a:pPr>
            <a:endParaRPr sz="1700" dirty="0"/>
          </a:p>
          <a:p>
            <a:pPr marL="0" lvl="0" indent="0" algn="l" rtl="0">
              <a:lnSpc>
                <a:spcPct val="150000"/>
              </a:lnSpc>
              <a:spcBef>
                <a:spcPts val="0"/>
              </a:spcBef>
              <a:spcAft>
                <a:spcPts val="0"/>
              </a:spcAft>
              <a:buNone/>
            </a:pPr>
            <a:endParaRPr sz="1700" dirty="0"/>
          </a:p>
        </p:txBody>
      </p:sp>
      <p:sp>
        <p:nvSpPr>
          <p:cNvPr id="134" name="Google Shape;134;p21"/>
          <p:cNvSpPr txBox="1"/>
          <p:nvPr/>
        </p:nvSpPr>
        <p:spPr>
          <a:xfrm>
            <a:off x="621750" y="3444679"/>
            <a:ext cx="7900500" cy="690000"/>
          </a:xfrm>
          <a:prstGeom prst="rect">
            <a:avLst/>
          </a:prstGeom>
          <a:noFill/>
          <a:ln w="19050" cap="flat" cmpd="sng">
            <a:solidFill>
              <a:srgbClr val="98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de" sz="1700" dirty="0"/>
              <a:t>Aufgrund des Leistungsstandes muss zu erwarten sein, dass der/die Schüler*in erfolgreich in der Qualifikationsphase mitarbeiten kann. </a:t>
            </a:r>
            <a:endParaRPr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8"/>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101" name="Google Shape;101;p18"/>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102" name="Google Shape;102;p18"/>
          <p:cNvSpPr txBox="1"/>
          <p:nvPr/>
        </p:nvSpPr>
        <p:spPr>
          <a:xfrm>
            <a:off x="8178800" y="4732974"/>
            <a:ext cx="849150" cy="41052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7/9</a:t>
            </a:r>
            <a:endParaRPr b="1" dirty="0">
              <a:solidFill>
                <a:schemeClr val="lt1"/>
              </a:solidFill>
            </a:endParaRPr>
          </a:p>
        </p:txBody>
      </p:sp>
      <p:sp>
        <p:nvSpPr>
          <p:cNvPr id="103" name="Google Shape;103;p18"/>
          <p:cNvSpPr txBox="1"/>
          <p:nvPr/>
        </p:nvSpPr>
        <p:spPr>
          <a:xfrm>
            <a:off x="302975" y="162050"/>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 sz="3000" dirty="0">
                <a:solidFill>
                  <a:srgbClr val="980000"/>
                </a:solidFill>
              </a:rPr>
              <a:t>Das Latinum</a:t>
            </a:r>
            <a:endParaRPr sz="3000" dirty="0">
              <a:solidFill>
                <a:srgbClr val="980000"/>
              </a:solidFill>
            </a:endParaRPr>
          </a:p>
        </p:txBody>
      </p:sp>
      <p:sp>
        <p:nvSpPr>
          <p:cNvPr id="104" name="Google Shape;104;p18"/>
          <p:cNvSpPr txBox="1"/>
          <p:nvPr/>
        </p:nvSpPr>
        <p:spPr>
          <a:xfrm>
            <a:off x="486150" y="944125"/>
            <a:ext cx="8208600" cy="3622650"/>
          </a:xfrm>
          <a:prstGeom prst="rect">
            <a:avLst/>
          </a:prstGeom>
          <a:noFill/>
          <a:ln>
            <a:noFill/>
          </a:ln>
        </p:spPr>
        <p:txBody>
          <a:bodyPr spcFirstLastPara="1" wrap="square" lIns="91425" tIns="91425" rIns="91425" bIns="91425" anchor="t" anchorCtr="0">
            <a:noAutofit/>
          </a:bodyPr>
          <a:lstStyle/>
          <a:p>
            <a:pPr marL="457200" lvl="0" indent="-336550" algn="l" rtl="0">
              <a:lnSpc>
                <a:spcPct val="150000"/>
              </a:lnSpc>
              <a:spcBef>
                <a:spcPts val="0"/>
              </a:spcBef>
              <a:spcAft>
                <a:spcPts val="0"/>
              </a:spcAft>
              <a:buSzPts val="1700"/>
              <a:buChar char="●"/>
            </a:pPr>
            <a:r>
              <a:rPr lang="de" sz="1700" dirty="0"/>
              <a:t>Bei Auslandsaufenthalt im 1. Halbjahr der EF:</a:t>
            </a:r>
            <a:endParaRPr sz="1700" dirty="0"/>
          </a:p>
          <a:p>
            <a:pPr marL="914400" lvl="1" indent="-336550" algn="l" rtl="0">
              <a:lnSpc>
                <a:spcPct val="150000"/>
              </a:lnSpc>
              <a:spcBef>
                <a:spcPts val="0"/>
              </a:spcBef>
              <a:spcAft>
                <a:spcPts val="0"/>
              </a:spcAft>
              <a:buSzPts val="1700"/>
              <a:buChar char="○"/>
            </a:pPr>
            <a:r>
              <a:rPr lang="de" sz="1700" dirty="0"/>
              <a:t>Erwerb des Latinums am Ende der EF</a:t>
            </a:r>
            <a:endParaRPr sz="1700" dirty="0"/>
          </a:p>
          <a:p>
            <a:pPr marL="914400" lvl="1" indent="-336550" algn="l" rtl="0">
              <a:lnSpc>
                <a:spcPct val="150000"/>
              </a:lnSpc>
              <a:spcBef>
                <a:spcPts val="0"/>
              </a:spcBef>
              <a:spcAft>
                <a:spcPts val="0"/>
              </a:spcAft>
              <a:buSzPts val="1700"/>
              <a:buChar char="○"/>
            </a:pPr>
            <a:r>
              <a:rPr lang="de" sz="1700" dirty="0"/>
              <a:t>Bedingung: Nacharbeiten der versäumten Unterichtsinhalte.</a:t>
            </a:r>
            <a:endParaRPr sz="1700" dirty="0"/>
          </a:p>
          <a:p>
            <a:pPr marL="457200" lvl="0" indent="-336550" algn="l" rtl="0">
              <a:lnSpc>
                <a:spcPct val="150000"/>
              </a:lnSpc>
              <a:spcBef>
                <a:spcPts val="0"/>
              </a:spcBef>
              <a:spcAft>
                <a:spcPts val="0"/>
              </a:spcAft>
              <a:buSzPts val="1700"/>
              <a:buChar char="●"/>
            </a:pPr>
            <a:r>
              <a:rPr lang="de" sz="1700" dirty="0"/>
              <a:t>Bei Auslandsaufenthalt im 2. Halbjahr oder während der gesamten EF:</a:t>
            </a:r>
            <a:endParaRPr sz="1700" dirty="0"/>
          </a:p>
          <a:p>
            <a:pPr marL="914400" lvl="1" indent="-336550" algn="l" rtl="0">
              <a:lnSpc>
                <a:spcPct val="150000"/>
              </a:lnSpc>
              <a:spcBef>
                <a:spcPts val="0"/>
              </a:spcBef>
              <a:spcAft>
                <a:spcPts val="0"/>
              </a:spcAft>
              <a:buSzPts val="1700"/>
              <a:buChar char="○"/>
            </a:pPr>
            <a:r>
              <a:rPr lang="de" sz="1700" dirty="0"/>
              <a:t>Erwerb des Latinums durch Teilnahme am Lateinunterricht einer Jahrgangsstufe, die mit dem Latinum abschließt (sofern schulorganisatorisch möglich) ODER</a:t>
            </a:r>
            <a:endParaRPr sz="1700" dirty="0"/>
          </a:p>
          <a:p>
            <a:pPr marL="914400" lvl="1" indent="-336550" algn="l" rtl="0">
              <a:lnSpc>
                <a:spcPct val="150000"/>
              </a:lnSpc>
              <a:spcBef>
                <a:spcPts val="0"/>
              </a:spcBef>
              <a:spcAft>
                <a:spcPts val="0"/>
              </a:spcAft>
              <a:buSzPts val="1700"/>
              <a:buChar char="○"/>
            </a:pPr>
            <a:r>
              <a:rPr lang="de" sz="1700" dirty="0"/>
              <a:t>Erwerb des Latinums durch eine externe Latinumsprüfung nach (oder ggf. vor) dem Auslandsaufenthalt.  </a:t>
            </a:r>
            <a:r>
              <a:rPr lang="de" sz="1700" dirty="0">
                <a:sym typeface="Wingdings" panose="05000000000000000000" pitchFamily="2" charset="2"/>
              </a:rPr>
              <a:t> Beratung durch Lateinlehrer</a:t>
            </a:r>
            <a:endParaRPr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CB4B4A-5BB5-A2DB-AFEA-75D221C6C38E}"/>
              </a:ext>
            </a:extLst>
          </p:cNvPr>
          <p:cNvSpPr>
            <a:spLocks noGrp="1"/>
          </p:cNvSpPr>
          <p:nvPr>
            <p:ph type="title"/>
          </p:nvPr>
        </p:nvSpPr>
        <p:spPr>
          <a:xfrm>
            <a:off x="242948" y="207115"/>
            <a:ext cx="8520600" cy="572700"/>
          </a:xfrm>
        </p:spPr>
        <p:txBody>
          <a:bodyPr>
            <a:normAutofit fontScale="90000"/>
          </a:bodyPr>
          <a:lstStyle/>
          <a:p>
            <a:pPr algn="ctr"/>
            <a:r>
              <a:rPr lang="de-DE" dirty="0"/>
              <a:t>Auslandsaufenthalte in der EF</a:t>
            </a:r>
          </a:p>
        </p:txBody>
      </p:sp>
      <p:sp>
        <p:nvSpPr>
          <p:cNvPr id="3" name="Textplatzhalter 2">
            <a:extLst>
              <a:ext uri="{FF2B5EF4-FFF2-40B4-BE49-F238E27FC236}">
                <a16:creationId xmlns:a16="http://schemas.microsoft.com/office/drawing/2014/main" id="{BE9C46D4-40F8-F575-7148-BF820A075CC3}"/>
              </a:ext>
            </a:extLst>
          </p:cNvPr>
          <p:cNvSpPr>
            <a:spLocks noGrp="1"/>
          </p:cNvSpPr>
          <p:nvPr>
            <p:ph type="body" idx="1"/>
          </p:nvPr>
        </p:nvSpPr>
        <p:spPr>
          <a:xfrm>
            <a:off x="311700" y="1131849"/>
            <a:ext cx="3999900" cy="3416400"/>
          </a:xfrm>
        </p:spPr>
        <p:txBody>
          <a:bodyPr>
            <a:normAutofit/>
          </a:bodyPr>
          <a:lstStyle/>
          <a:p>
            <a:pPr marL="139700" indent="0">
              <a:buNone/>
            </a:pPr>
            <a:r>
              <a:rPr lang="en-US" dirty="0"/>
              <a:t>✅ </a:t>
            </a:r>
            <a:r>
              <a:rPr lang="en-US" b="1" dirty="0" err="1"/>
              <a:t>Vorteile</a:t>
            </a:r>
            <a:endParaRPr lang="en-US" b="1" dirty="0"/>
          </a:p>
          <a:p>
            <a:pPr>
              <a:buFont typeface="Arial" panose="020B0604020202020204" pitchFamily="34" charset="0"/>
              <a:buChar char="•"/>
            </a:pPr>
            <a:endParaRPr lang="en-US" dirty="0"/>
          </a:p>
          <a:p>
            <a:pPr>
              <a:buFont typeface="Arial" panose="020B0604020202020204" pitchFamily="34" charset="0"/>
              <a:buChar char="•"/>
            </a:pPr>
            <a:r>
              <a:rPr lang="de-DE" b="1" dirty="0"/>
              <a:t>Verbesserung der Fremdsprachenkenntnisse</a:t>
            </a:r>
          </a:p>
          <a:p>
            <a:pPr>
              <a:buFont typeface="Arial" panose="020B0604020202020204" pitchFamily="34" charset="0"/>
              <a:buChar char="•"/>
            </a:pPr>
            <a:r>
              <a:rPr lang="de-DE" b="1" dirty="0"/>
              <a:t>Interkulturelle Erfahrungen, neue Kulturen und Sichtweisen kennenlernen</a:t>
            </a:r>
          </a:p>
          <a:p>
            <a:pPr>
              <a:buFont typeface="Arial" panose="020B0604020202020204" pitchFamily="34" charset="0"/>
              <a:buChar char="•"/>
            </a:pPr>
            <a:r>
              <a:rPr lang="de-DE" b="1" dirty="0"/>
              <a:t>Persönlichkeitsentwicklung: Selbstständigkeit und Selbstvertrauen</a:t>
            </a:r>
          </a:p>
          <a:p>
            <a:pPr>
              <a:buFont typeface="Arial" panose="020B0604020202020204" pitchFamily="34" charset="0"/>
              <a:buChar char="•"/>
            </a:pPr>
            <a:r>
              <a:rPr lang="de-DE" b="1" dirty="0"/>
              <a:t>Reifeprozess: Umgang mit Herausforderungen lernen.</a:t>
            </a:r>
          </a:p>
        </p:txBody>
      </p:sp>
      <p:sp>
        <p:nvSpPr>
          <p:cNvPr id="4" name="Textplatzhalter 3">
            <a:extLst>
              <a:ext uri="{FF2B5EF4-FFF2-40B4-BE49-F238E27FC236}">
                <a16:creationId xmlns:a16="http://schemas.microsoft.com/office/drawing/2014/main" id="{38C0DB06-096F-CD46-AABE-3C2FB6491CE8}"/>
              </a:ext>
            </a:extLst>
          </p:cNvPr>
          <p:cNvSpPr>
            <a:spLocks noGrp="1"/>
          </p:cNvSpPr>
          <p:nvPr>
            <p:ph type="body" idx="2"/>
          </p:nvPr>
        </p:nvSpPr>
        <p:spPr>
          <a:xfrm>
            <a:off x="4763648" y="1017725"/>
            <a:ext cx="3999900" cy="3918660"/>
          </a:xfrm>
        </p:spPr>
        <p:txBody>
          <a:bodyPr>
            <a:normAutofit fontScale="25000" lnSpcReduction="20000"/>
          </a:bodyPr>
          <a:lstStyle/>
          <a:p>
            <a:pPr>
              <a:buFont typeface="Arial" panose="020B0604020202020204" pitchFamily="34" charset="0"/>
              <a:buChar char="•"/>
            </a:pPr>
            <a:endParaRPr lang="de-DE" sz="4800" dirty="0"/>
          </a:p>
          <a:p>
            <a:pPr marL="139700" indent="-457200">
              <a:lnSpc>
                <a:spcPct val="134000"/>
              </a:lnSpc>
              <a:buNone/>
            </a:pPr>
            <a:r>
              <a:rPr lang="en-US" sz="4800" dirty="0"/>
              <a:t>❌ </a:t>
            </a:r>
            <a:r>
              <a:rPr lang="en-US" sz="4800" b="1" dirty="0" err="1"/>
              <a:t>Nachteile</a:t>
            </a:r>
            <a:r>
              <a:rPr lang="en-US" sz="4800" b="1" dirty="0"/>
              <a:t> / </a:t>
            </a:r>
            <a:r>
              <a:rPr lang="en-US" sz="4800" b="1" dirty="0" err="1"/>
              <a:t>Herausforderungen</a:t>
            </a:r>
            <a:endParaRPr lang="en-US" sz="4800" b="1" dirty="0"/>
          </a:p>
          <a:p>
            <a:pPr marL="139700" indent="-457200">
              <a:lnSpc>
                <a:spcPct val="134000"/>
              </a:lnSpc>
              <a:buNone/>
            </a:pPr>
            <a:endParaRPr lang="en-US" dirty="0"/>
          </a:p>
          <a:p>
            <a:pPr marL="139700" indent="-457200">
              <a:lnSpc>
                <a:spcPct val="134000"/>
              </a:lnSpc>
              <a:buNone/>
            </a:pPr>
            <a:endParaRPr lang="en-US" dirty="0"/>
          </a:p>
          <a:p>
            <a:pPr indent="-457200">
              <a:lnSpc>
                <a:spcPct val="134000"/>
              </a:lnSpc>
              <a:buFont typeface="Arial" panose="020B0604020202020204" pitchFamily="34" charset="0"/>
              <a:buChar char="•"/>
            </a:pPr>
            <a:endParaRPr lang="de-DE" sz="4800" b="1" dirty="0"/>
          </a:p>
          <a:p>
            <a:pPr indent="-316800">
              <a:lnSpc>
                <a:spcPct val="134000"/>
              </a:lnSpc>
              <a:buFont typeface="Arial" panose="020B0604020202020204" pitchFamily="34" charset="0"/>
              <a:buChar char="•"/>
            </a:pPr>
            <a:r>
              <a:rPr lang="de-DE" sz="4800" b="1" dirty="0"/>
              <a:t>Unterbrechung der Schullaufbahn: Es wird Stoff versäumt und das Methoden- und Klausurtraining in der EF. </a:t>
            </a:r>
          </a:p>
          <a:p>
            <a:pPr indent="-316800">
              <a:lnSpc>
                <a:spcPct val="134000"/>
              </a:lnSpc>
              <a:buFont typeface="Arial" panose="020B0604020202020204" pitchFamily="34" charset="0"/>
              <a:buChar char="•"/>
            </a:pPr>
            <a:r>
              <a:rPr lang="de-DE" sz="4800" b="1" dirty="0"/>
              <a:t>Das eigenständige Nacharbeiten erfordert Selbstdisziplin und Motivation.</a:t>
            </a:r>
          </a:p>
          <a:p>
            <a:pPr indent="-316800">
              <a:lnSpc>
                <a:spcPct val="134000"/>
              </a:lnSpc>
              <a:buFont typeface="Arial" panose="020B0604020202020204" pitchFamily="34" charset="0"/>
              <a:buChar char="•"/>
            </a:pPr>
            <a:r>
              <a:rPr lang="de-DE" sz="4800" b="1" dirty="0"/>
              <a:t>Es gibt möglicherweise Konsequenzen für die Schullaufbahn (z.B. bei der Wahl neu einsetzender Fremdsprachen.)</a:t>
            </a:r>
          </a:p>
          <a:p>
            <a:pPr indent="-316800">
              <a:lnSpc>
                <a:spcPct val="134000"/>
              </a:lnSpc>
              <a:buFont typeface="Arial" panose="020B0604020202020204" pitchFamily="34" charset="0"/>
              <a:buChar char="•"/>
            </a:pPr>
            <a:r>
              <a:rPr lang="de-DE" sz="4800" b="1" dirty="0"/>
              <a:t>Soziale Dynamik: die Klassengemeinschaft verändert sich.</a:t>
            </a:r>
          </a:p>
        </p:txBody>
      </p:sp>
    </p:spTree>
    <p:extLst>
      <p:ext uri="{BB962C8B-B14F-4D97-AF65-F5344CB8AC3E}">
        <p14:creationId xmlns:p14="http://schemas.microsoft.com/office/powerpoint/2010/main" val="184820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3"/>
          <p:cNvSpPr/>
          <p:nvPr/>
        </p:nvSpPr>
        <p:spPr>
          <a:xfrm>
            <a:off x="-10725" y="4732975"/>
            <a:ext cx="9144000" cy="410400"/>
          </a:xfrm>
          <a:prstGeom prst="rect">
            <a:avLst/>
          </a:prstGeom>
          <a:solidFill>
            <a:srgbClr val="980000"/>
          </a:solidFill>
          <a:ln w="9525" cap="flat" cmpd="sng">
            <a:solidFill>
              <a:srgbClr val="98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3"/>
          <p:cNvSpPr txBox="1"/>
          <p:nvPr/>
        </p:nvSpPr>
        <p:spPr>
          <a:xfrm>
            <a:off x="145000" y="4732975"/>
            <a:ext cx="15261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www.moltke.de</a:t>
            </a:r>
            <a:endParaRPr b="1">
              <a:solidFill>
                <a:schemeClr val="lt1"/>
              </a:solidFill>
            </a:endParaRPr>
          </a:p>
        </p:txBody>
      </p:sp>
      <p:sp>
        <p:nvSpPr>
          <p:cNvPr id="151" name="Google Shape;151;p23"/>
          <p:cNvSpPr txBox="1"/>
          <p:nvPr/>
        </p:nvSpPr>
        <p:spPr>
          <a:xfrm>
            <a:off x="3286750" y="4732975"/>
            <a:ext cx="2640600" cy="2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a:solidFill>
                  <a:schemeClr val="lt1"/>
                </a:solidFill>
              </a:rPr>
              <a:t>Gymnasium am Moltkeplatz</a:t>
            </a:r>
            <a:endParaRPr b="1">
              <a:solidFill>
                <a:schemeClr val="lt1"/>
              </a:solidFill>
            </a:endParaRPr>
          </a:p>
        </p:txBody>
      </p:sp>
      <p:sp>
        <p:nvSpPr>
          <p:cNvPr id="152" name="Google Shape;152;p23"/>
          <p:cNvSpPr txBox="1"/>
          <p:nvPr/>
        </p:nvSpPr>
        <p:spPr>
          <a:xfrm>
            <a:off x="8257000" y="4732974"/>
            <a:ext cx="770950" cy="41052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b="1" dirty="0">
                <a:solidFill>
                  <a:schemeClr val="lt1"/>
                </a:solidFill>
              </a:rPr>
              <a:t>8/9</a:t>
            </a:r>
            <a:endParaRPr b="1" dirty="0">
              <a:solidFill>
                <a:schemeClr val="lt1"/>
              </a:solidFill>
            </a:endParaRPr>
          </a:p>
        </p:txBody>
      </p:sp>
      <p:sp>
        <p:nvSpPr>
          <p:cNvPr id="153" name="Google Shape;153;p23"/>
          <p:cNvSpPr txBox="1"/>
          <p:nvPr/>
        </p:nvSpPr>
        <p:spPr>
          <a:xfrm>
            <a:off x="502550" y="118406"/>
            <a:ext cx="8525400" cy="59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de-DE" sz="3000" dirty="0">
                <a:solidFill>
                  <a:srgbClr val="980000"/>
                </a:solidFill>
              </a:rPr>
              <a:t>Beantragung</a:t>
            </a:r>
            <a:endParaRPr sz="3000" dirty="0">
              <a:solidFill>
                <a:srgbClr val="980000"/>
              </a:solidFill>
            </a:endParaRPr>
          </a:p>
        </p:txBody>
      </p:sp>
      <p:sp>
        <p:nvSpPr>
          <p:cNvPr id="155" name="Google Shape;155;p23"/>
          <p:cNvSpPr txBox="1"/>
          <p:nvPr/>
        </p:nvSpPr>
        <p:spPr>
          <a:xfrm>
            <a:off x="957100" y="3524113"/>
            <a:ext cx="7299900" cy="567300"/>
          </a:xfrm>
          <a:prstGeom prst="rect">
            <a:avLst/>
          </a:prstGeom>
          <a:noFill/>
          <a:ln w="19050" cap="flat" cmpd="sng">
            <a:solidFill>
              <a:srgbClr val="98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de" sz="1700" dirty="0">
                <a:solidFill>
                  <a:srgbClr val="980000"/>
                </a:solidFill>
              </a:rPr>
              <a:t>Beurlaubungsanträge bis spätestens 10.06.2025.</a:t>
            </a:r>
            <a:endParaRPr sz="1700" dirty="0">
              <a:solidFill>
                <a:srgbClr val="980000"/>
              </a:solidFill>
            </a:endParaRPr>
          </a:p>
          <a:p>
            <a:pPr marL="0" lvl="0" indent="0" algn="l" rtl="0">
              <a:spcBef>
                <a:spcPts val="560"/>
              </a:spcBef>
              <a:spcAft>
                <a:spcPts val="0"/>
              </a:spcAft>
              <a:buClr>
                <a:schemeClr val="dk1"/>
              </a:buClr>
              <a:buSzPts val="1100"/>
              <a:buFont typeface="Arial"/>
              <a:buNone/>
            </a:pPr>
            <a:endParaRPr sz="1700" dirty="0">
              <a:solidFill>
                <a:schemeClr val="dk1"/>
              </a:solidFill>
            </a:endParaRPr>
          </a:p>
          <a:p>
            <a:pPr marL="0" lvl="0" indent="0" algn="l" rtl="0">
              <a:spcBef>
                <a:spcPts val="0"/>
              </a:spcBef>
              <a:spcAft>
                <a:spcPts val="0"/>
              </a:spcAft>
              <a:buNone/>
            </a:pPr>
            <a:endParaRPr dirty="0"/>
          </a:p>
        </p:txBody>
      </p:sp>
      <p:sp>
        <p:nvSpPr>
          <p:cNvPr id="2" name="Textfeld 1">
            <a:extLst>
              <a:ext uri="{FF2B5EF4-FFF2-40B4-BE49-F238E27FC236}">
                <a16:creationId xmlns:a16="http://schemas.microsoft.com/office/drawing/2014/main" id="{6D06F7F2-1B9B-7C51-9A51-BCE962AEFC25}"/>
              </a:ext>
            </a:extLst>
          </p:cNvPr>
          <p:cNvSpPr txBox="1"/>
          <p:nvPr/>
        </p:nvSpPr>
        <p:spPr>
          <a:xfrm>
            <a:off x="1018976" y="230904"/>
            <a:ext cx="7384100" cy="3293209"/>
          </a:xfrm>
          <a:prstGeom prst="rect">
            <a:avLst/>
          </a:prstGeom>
          <a:noFill/>
        </p:spPr>
        <p:txBody>
          <a:bodyPr wrap="square" rtlCol="0">
            <a:spAutoFit/>
          </a:bodyPr>
          <a:lstStyle/>
          <a:p>
            <a:endParaRPr lang="de-DE" sz="1600" dirty="0"/>
          </a:p>
          <a:p>
            <a:r>
              <a:rPr lang="de-DE" sz="1600" dirty="0"/>
              <a:t>Formular: Antrag auf Beurlaubung für einen Schulbesuch im Ausland (im Elternbereich der Homepage)</a:t>
            </a:r>
          </a:p>
          <a:p>
            <a:endParaRPr lang="de-DE" sz="1600" dirty="0"/>
          </a:p>
          <a:p>
            <a:pPr marL="285750" indent="-285750">
              <a:buFont typeface="Wingdings" panose="05000000000000000000" pitchFamily="2" charset="2"/>
              <a:buChar char="à"/>
            </a:pPr>
            <a:r>
              <a:rPr lang="de-DE" sz="1600" dirty="0">
                <a:sym typeface="Wingdings" panose="05000000000000000000" pitchFamily="2" charset="2"/>
              </a:rPr>
              <a:t>Antragstellung per E-Mail oder persönlich an die Oberstufenkoordinatorin (</a:t>
            </a:r>
            <a:r>
              <a:rPr lang="de-DE" sz="1600" dirty="0">
                <a:sym typeface="Wingdings" panose="05000000000000000000" pitchFamily="2" charset="2"/>
                <a:hlinkClick r:id="rId3"/>
              </a:rPr>
              <a:t>h.stein@moltke.de</a:t>
            </a:r>
            <a:r>
              <a:rPr lang="de-DE" sz="1600" dirty="0">
                <a:sym typeface="Wingdings" panose="05000000000000000000" pitchFamily="2" charset="2"/>
              </a:rPr>
              <a:t>)</a:t>
            </a:r>
          </a:p>
          <a:p>
            <a:endParaRPr lang="de-DE" sz="1600" dirty="0"/>
          </a:p>
          <a:p>
            <a:r>
              <a:rPr lang="de-DE" sz="1600" dirty="0">
                <a:sym typeface="Wingdings" panose="05000000000000000000" pitchFamily="2" charset="2"/>
              </a:rPr>
              <a:t>Die </a:t>
            </a:r>
            <a:r>
              <a:rPr lang="de-DE" sz="1600" dirty="0"/>
              <a:t>Genehmigung erfolgt durch die Schulleitung.</a:t>
            </a:r>
          </a:p>
          <a:p>
            <a:endParaRPr lang="de-DE" sz="1600" dirty="0"/>
          </a:p>
          <a:p>
            <a:endParaRPr lang="de-DE" sz="1600" dirty="0"/>
          </a:p>
          <a:p>
            <a:r>
              <a:rPr lang="de-DE" sz="1600" dirty="0"/>
              <a:t>Bei Bedarf: Beratung durch die künftigen Stufenleiter der EF oder durch die Oberstufenkoordinatorin.</a:t>
            </a:r>
          </a:p>
          <a:p>
            <a:endParaRPr lang="de-DE" sz="16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584</Words>
  <Application>Microsoft Office PowerPoint</Application>
  <PresentationFormat>Bildschirmpräsentation (16:9)</PresentationFormat>
  <Paragraphs>96</Paragraphs>
  <Slides>10</Slides>
  <Notes>8</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Verdana</vt:lpstr>
      <vt:lpstr>Wingdings</vt:lpstr>
      <vt:lpstr>Simple Light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Auslandsaufenthalte in der EF</vt:lpstr>
      <vt:lpstr>PowerPoint-Präsentation</vt:lpstr>
      <vt:lpstr>Informationen vom Schulministerium: Merkblatt zum Auslandsaufenthalt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Heike Stein</dc:creator>
  <cp:lastModifiedBy>Heike Stein</cp:lastModifiedBy>
  <cp:revision>7</cp:revision>
  <dcterms:modified xsi:type="dcterms:W3CDTF">2025-10-07T10:03:55Z</dcterms:modified>
</cp:coreProperties>
</file>